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2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embeddedFontLst>
    <p:embeddedFont>
      <p:font typeface="Californian FB" pitchFamily="18" charset="0"/>
      <p:regular r:id="rId39"/>
      <p:bold r:id="rId40"/>
      <p:italic r:id="rId41"/>
    </p:embeddedFont>
    <p:embeddedFont>
      <p:font typeface="Calibri" pitchFamily="34" charset="0"/>
      <p:regular r:id="rId42"/>
      <p:bold r:id="rId43"/>
      <p:italic r:id="rId44"/>
      <p:boldItalic r:id="rId4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4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2.fntdata"/><Relationship Id="rId45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5.fntdata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Manzella\Documents\Dropbox\Grad%20School\Thesis\Regional%20Responses%20to%20Fiscal%20Stress\Final%20Data\tables%20for%20do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Manzella\Documents\Dropbox\Grad%20School\Thesis\Regional%20Responses%20to%20Fiscal%20Stress\Final%20Data\municipalities_data_2007_2011%20-%20Final%204.3.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debt_per_capita!$J$2</c:f>
              <c:strCache>
                <c:ptCount val="1"/>
                <c:pt idx="0">
                  <c:v>Debt per Capita</c:v>
                </c:pt>
              </c:strCache>
            </c:strRef>
          </c:tx>
          <c:spPr>
            <a:ln w="76200"/>
          </c:spPr>
          <c:marker>
            <c:symbol val="none"/>
          </c:marker>
          <c:cat>
            <c:numRef>
              <c:f>debt_per_capita!$I$3:$I$7</c:f>
              <c:numCache>
                <c:formatCode>General</c:formatCode>
                <c:ptCount val="5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</c:numCache>
            </c:numRef>
          </c:cat>
          <c:val>
            <c:numRef>
              <c:f>debt_per_capita!$J$3:$J$7</c:f>
              <c:numCache>
                <c:formatCode>_("$"* #,##0.00_);_("$"* \(#,##0.00\);_("$"* "-"??_);_(@_)</c:formatCode>
                <c:ptCount val="5"/>
                <c:pt idx="0">
                  <c:v>1093.6307896680157</c:v>
                </c:pt>
                <c:pt idx="1">
                  <c:v>1142.6163268735595</c:v>
                </c:pt>
                <c:pt idx="2">
                  <c:v>1174.7169599647054</c:v>
                </c:pt>
                <c:pt idx="3">
                  <c:v>1242.2902161264681</c:v>
                </c:pt>
                <c:pt idx="4">
                  <c:v>1226.5161021572003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090112"/>
        <c:axId val="86091648"/>
      </c:lineChart>
      <c:catAx>
        <c:axId val="8609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defRPr>
            </a:pPr>
            <a:endParaRPr lang="en-US"/>
          </a:p>
        </c:txPr>
        <c:crossAx val="86091648"/>
        <c:crosses val="autoZero"/>
        <c:auto val="1"/>
        <c:lblAlgn val="ctr"/>
        <c:lblOffset val="100"/>
        <c:noMultiLvlLbl val="0"/>
      </c:catAx>
      <c:valAx>
        <c:axId val="86091648"/>
        <c:scaling>
          <c:orientation val="minMax"/>
        </c:scaling>
        <c:delete val="0"/>
        <c:axPos val="l"/>
        <c:majorGridlines/>
        <c:numFmt formatCode="_(&quot;$&quot;* #,##0.00_);_(&quot;$&quot;* \(#,##0.0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defRPr>
            </a:pPr>
            <a:endParaRPr lang="en-US"/>
          </a:p>
        </c:txPr>
        <c:crossAx val="86090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"Average Deficit as a Percent of Revenue"</c:v>
          </c:tx>
          <c:spPr>
            <a:ln w="76200">
              <a:solidFill>
                <a:schemeClr val="bg1"/>
              </a:solidFill>
            </a:ln>
          </c:spPr>
          <c:marker>
            <c:symbol val="none"/>
          </c:marker>
          <c:cat>
            <c:numRef>
              <c:f>'municipalities_data_2007_2011 -'!$E$238:$E$242</c:f>
              <c:numCache>
                <c:formatCode>General</c:formatCode>
                <c:ptCount val="5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</c:numCache>
            </c:numRef>
          </c:cat>
          <c:val>
            <c:numRef>
              <c:f>'municipalities_data_2007_2011 -'!$AG$238:$AG$242</c:f>
              <c:numCache>
                <c:formatCode>0%</c:formatCode>
                <c:ptCount val="5"/>
                <c:pt idx="0">
                  <c:v>8.8454729342440738E-2</c:v>
                </c:pt>
                <c:pt idx="1">
                  <c:v>0.12345068606586347</c:v>
                </c:pt>
                <c:pt idx="2">
                  <c:v>0.12518243705597737</c:v>
                </c:pt>
                <c:pt idx="3">
                  <c:v>0.13564903925038077</c:v>
                </c:pt>
                <c:pt idx="4">
                  <c:v>9.9945969907682466E-2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010496"/>
        <c:axId val="124013184"/>
      </c:lineChart>
      <c:catAx>
        <c:axId val="124010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defRPr>
            </a:pPr>
            <a:endParaRPr lang="en-US"/>
          </a:p>
        </c:txPr>
        <c:crossAx val="124013184"/>
        <c:crosses val="autoZero"/>
        <c:auto val="1"/>
        <c:lblAlgn val="ctr"/>
        <c:lblOffset val="100"/>
        <c:noMultiLvlLbl val="0"/>
      </c:catAx>
      <c:valAx>
        <c:axId val="124013184"/>
        <c:scaling>
          <c:orientation val="minMax"/>
          <c:min val="4.0000000000000008E-2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defRPr>
            </a:pPr>
            <a:endParaRPr lang="en-US"/>
          </a:p>
        </c:txPr>
        <c:crossAx val="1240104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ED6C6-C608-47D9-BA6E-0677DE773E8D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C3E96-D759-493F-B1D0-E9520D265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2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finding seems to provide evidence for the existence of an optimal number of city and county governments within a region for minimizing service cuts through the crisis. Solving for the maximum:</a:t>
            </a:r>
          </a:p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max(.0458515 x - .0064286 x</a:t>
            </a:r>
            <a:r>
              <a:rPr lang="en-US" sz="1200" i="1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­­­</a:t>
            </a:r>
            <a:r>
              <a:rPr lang="en-US" sz="1200" i="1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= 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3.566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regression shows that, in this dataset and for the time between 2007 and 2011, the level of fracture within the region had a negative effect on service levels when there were more than 3.566 governments – city and county – for every 10,000 people. In short, more local governments within a region were detrimental to the level of services within the central cities beyond a certain point.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C3E96-D759-493F-B1D0-E9520D26591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92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81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2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9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90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86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68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08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67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15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66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1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rgbClr val="18453B"/>
            </a:gs>
            <a:gs pos="0">
              <a:srgbClr val="18453B">
                <a:alpha val="90000"/>
              </a:srgbClr>
            </a:gs>
            <a:gs pos="100000">
              <a:srgbClr val="18453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12A8B-61A3-4C3D-A10E-C68B7B872C0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218CB-D369-4052-89BA-18BC5594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5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#_ftnref1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2416175"/>
            <a:ext cx="8153400" cy="1470025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Were </a:t>
            </a:r>
            <a:r>
              <a:rPr lang="en-US" sz="28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more regional center-cities better able to manage fiscal stress through the Great Recession? Evidence from 2007-2011</a:t>
            </a:r>
            <a:r>
              <a:rPr lang="en-US" sz="2800" dirty="0" smtClean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.</a:t>
            </a:r>
            <a:endParaRPr lang="en-US" sz="2800" dirty="0">
              <a:latin typeface="Gotham Bold" pitchFamily="50" charset="0"/>
              <a:cs typeface="Gotham Bold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6568" y="3810000"/>
            <a:ext cx="6400800" cy="1454727"/>
          </a:xfrm>
        </p:spPr>
        <p:txBody>
          <a:bodyPr>
            <a:normAutofit/>
          </a:bodyPr>
          <a:lstStyle/>
          <a:p>
            <a:endParaRPr lang="en-US" sz="2200" dirty="0">
              <a:solidFill>
                <a:schemeClr val="bg1"/>
              </a:solidFill>
              <a:latin typeface="Californian FB" pitchFamily="18" charset="0"/>
            </a:endParaRPr>
          </a:p>
          <a:p>
            <a:r>
              <a:rPr lang="en-US" sz="2200" dirty="0" smtClean="0">
                <a:solidFill>
                  <a:schemeClr val="bg1"/>
                </a:solidFill>
                <a:latin typeface="Californian FB" pitchFamily="18" charset="0"/>
              </a:rPr>
              <a:t>Joseph D. </a:t>
            </a:r>
            <a:r>
              <a:rPr lang="en-US" sz="2200" dirty="0" err="1" smtClean="0">
                <a:solidFill>
                  <a:schemeClr val="bg1"/>
                </a:solidFill>
                <a:latin typeface="Californian FB" pitchFamily="18" charset="0"/>
              </a:rPr>
              <a:t>Manzella</a:t>
            </a:r>
            <a:r>
              <a:rPr lang="en-US" sz="2200" dirty="0" smtClean="0">
                <a:solidFill>
                  <a:schemeClr val="bg1"/>
                </a:solidFill>
                <a:latin typeface="Californian FB" pitchFamily="18" charset="0"/>
              </a:rPr>
              <a:t>, II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Californian FB" pitchFamily="18" charset="0"/>
              </a:rPr>
              <a:t>April 17, 2013</a:t>
            </a:r>
            <a:endParaRPr lang="en-US" sz="2200" dirty="0">
              <a:solidFill>
                <a:schemeClr val="bg1"/>
              </a:solidFill>
              <a:latin typeface="Californian FB" pitchFamily="18" charset="0"/>
            </a:endParaRPr>
          </a:p>
        </p:txBody>
      </p:sp>
      <p:pic>
        <p:nvPicPr>
          <p:cNvPr id="6149" name="Picture 5" descr="C:\Users\joe_000\Desktop\MSU-spear_green-R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962400"/>
            <a:ext cx="8001000" cy="213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714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Notes on Data Sources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Comprehensive Annual Financial Reports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Census Data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Interviews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FOIA Requests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148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Methodology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Approach 1: </a:t>
            </a:r>
            <a:r>
              <a:rPr lang="en-US" dirty="0" smtClean="0">
                <a:solidFill>
                  <a:schemeClr val="bg1"/>
                </a:solidFill>
              </a:rPr>
              <a:t>Determine the effect of regionalism on measures of fiscal stress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Service cuts,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Debt, and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Deficits.</a:t>
            </a:r>
          </a:p>
          <a:p>
            <a:r>
              <a:rPr lang="en-US" dirty="0" smtClean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Approach 2: </a:t>
            </a:r>
            <a:r>
              <a:rPr lang="en-US" dirty="0" smtClean="0">
                <a:solidFill>
                  <a:schemeClr val="bg1"/>
                </a:solidFill>
              </a:rPr>
              <a:t>Determine the effect of regionalism on composite scores of fiscal stress.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90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Hypotheses for Approach 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  <a:r>
              <a:rPr lang="en-US" dirty="0">
                <a:solidFill>
                  <a:schemeClr val="bg1"/>
                </a:solidFill>
              </a:rPr>
              <a:t>: Higher levels of regionalism positively affect employment changes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>
                <a:solidFill>
                  <a:schemeClr val="bg1"/>
                </a:solidFill>
              </a:rPr>
              <a:t>H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: More regional cities had smaller debt per </a:t>
            </a:r>
            <a:r>
              <a:rPr lang="en-US" dirty="0" smtClean="0">
                <a:solidFill>
                  <a:schemeClr val="bg1"/>
                </a:solidFill>
              </a:rPr>
              <a:t>capita</a:t>
            </a:r>
          </a:p>
          <a:p>
            <a:r>
              <a:rPr lang="en-US" dirty="0">
                <a:solidFill>
                  <a:schemeClr val="bg1"/>
                </a:solidFill>
              </a:rPr>
              <a:t>H</a:t>
            </a:r>
            <a:r>
              <a:rPr lang="en-US" baseline="-25000" dirty="0">
                <a:solidFill>
                  <a:schemeClr val="bg1"/>
                </a:solidFill>
              </a:rPr>
              <a:t>3</a:t>
            </a:r>
            <a:r>
              <a:rPr lang="en-US" dirty="0">
                <a:solidFill>
                  <a:schemeClr val="bg1"/>
                </a:solidFill>
              </a:rPr>
              <a:t>: More regional cities had smaller revenue deficits.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445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Hypothesis 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  <a:r>
              <a:rPr lang="en-US" dirty="0">
                <a:solidFill>
                  <a:schemeClr val="bg1"/>
                </a:solidFill>
              </a:rPr>
              <a:t>: Higher levels of regionalism positively affect employment changes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2000" dirty="0">
                <a:solidFill>
                  <a:schemeClr val="bg1"/>
                </a:solidFill>
              </a:rPr>
              <a:t>%</a:t>
            </a:r>
            <a:r>
              <a:rPr lang="en-US" sz="2000" dirty="0" err="1">
                <a:solidFill>
                  <a:schemeClr val="bg1"/>
                </a:solidFill>
              </a:rPr>
              <a:t>Change_FTE</a:t>
            </a:r>
            <a:r>
              <a:rPr lang="en-US" sz="2000" baseline="-25000" dirty="0" err="1">
                <a:solidFill>
                  <a:schemeClr val="bg1"/>
                </a:solidFill>
              </a:rPr>
              <a:t>i</a:t>
            </a:r>
            <a:r>
              <a:rPr lang="en-US" sz="2000" baseline="-25000" dirty="0">
                <a:solidFill>
                  <a:schemeClr val="bg1"/>
                </a:solidFill>
              </a:rPr>
              <a:t>(2007-2011)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=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000" baseline="-25000" dirty="0">
                <a:solidFill>
                  <a:schemeClr val="bg1"/>
                </a:solidFill>
              </a:rPr>
              <a:t>1</a:t>
            </a:r>
            <a:r>
              <a:rPr lang="en-US" sz="2000" dirty="0">
                <a:solidFill>
                  <a:schemeClr val="bg1"/>
                </a:solidFill>
              </a:rPr>
              <a:t>  </a:t>
            </a:r>
            <a:r>
              <a:rPr lang="en-US" sz="2000" dirty="0" smtClean="0">
                <a:solidFill>
                  <a:schemeClr val="bg1"/>
                </a:solidFill>
              </a:rPr>
              <a:t>+  </a:t>
            </a:r>
            <a:r>
              <a:rPr lang="en-US" sz="2000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000" baseline="-25000" dirty="0">
                <a:solidFill>
                  <a:schemeClr val="bg1"/>
                </a:solidFill>
              </a:rPr>
              <a:t>2</a:t>
            </a:r>
            <a:r>
              <a:rPr lang="en-US" sz="2000" dirty="0">
                <a:solidFill>
                  <a:schemeClr val="bg1"/>
                </a:solidFill>
              </a:rPr>
              <a:t>City_MSA_Ratio</a:t>
            </a:r>
            <a:r>
              <a:rPr lang="en-US" sz="2000" baseline="-25000" dirty="0">
                <a:solidFill>
                  <a:schemeClr val="bg1"/>
                </a:solidFill>
              </a:rPr>
              <a:t>i(2011)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+  </a:t>
            </a:r>
            <a:r>
              <a:rPr lang="en-US" sz="2000" dirty="0" smtClean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000" baseline="-25000" dirty="0" smtClean="0">
                <a:solidFill>
                  <a:schemeClr val="bg1"/>
                </a:solidFill>
              </a:rPr>
              <a:t>3</a:t>
            </a:r>
            <a:r>
              <a:rPr lang="en-US" sz="2000" dirty="0" smtClean="0">
                <a:solidFill>
                  <a:schemeClr val="bg1"/>
                </a:solidFill>
              </a:rPr>
              <a:t>%Change_in_Pop</a:t>
            </a:r>
            <a:r>
              <a:rPr lang="en-US" sz="2000" baseline="-25000" dirty="0" smtClean="0">
                <a:solidFill>
                  <a:schemeClr val="bg1"/>
                </a:solidFill>
              </a:rPr>
              <a:t>i(07-11</a:t>
            </a:r>
            <a:r>
              <a:rPr lang="en-US" sz="2000" baseline="-25000" dirty="0">
                <a:solidFill>
                  <a:schemeClr val="bg1"/>
                </a:solidFill>
              </a:rPr>
              <a:t>)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+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000" baseline="-25000" dirty="0">
                <a:solidFill>
                  <a:schemeClr val="bg1"/>
                </a:solidFill>
              </a:rPr>
              <a:t>4</a:t>
            </a:r>
            <a:r>
              <a:rPr lang="en-US" sz="2000" dirty="0">
                <a:solidFill>
                  <a:schemeClr val="bg1"/>
                </a:solidFill>
              </a:rPr>
              <a:t>%Change_in_Rev</a:t>
            </a:r>
            <a:r>
              <a:rPr lang="en-US" sz="2000" baseline="-25000" dirty="0">
                <a:solidFill>
                  <a:schemeClr val="bg1"/>
                </a:solidFill>
              </a:rPr>
              <a:t>(07-11)I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+  </a:t>
            </a:r>
            <a:r>
              <a:rPr lang="en-US" sz="2000" dirty="0" smtClean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000" baseline="-25000" dirty="0" smtClean="0">
                <a:solidFill>
                  <a:schemeClr val="bg1"/>
                </a:solidFill>
              </a:rPr>
              <a:t>5</a:t>
            </a:r>
            <a:r>
              <a:rPr lang="en-US" sz="2000" dirty="0" smtClean="0">
                <a:solidFill>
                  <a:schemeClr val="bg1"/>
                </a:solidFill>
              </a:rPr>
              <a:t>City_Unem</a:t>
            </a:r>
            <a:r>
              <a:rPr lang="en-US" sz="2000" baseline="-25000" dirty="0" smtClean="0">
                <a:solidFill>
                  <a:schemeClr val="bg1"/>
                </a:solidFill>
              </a:rPr>
              <a:t>i(2011)</a:t>
            </a:r>
            <a:r>
              <a:rPr lang="en-US" sz="2000" dirty="0" smtClean="0">
                <a:solidFill>
                  <a:schemeClr val="bg1"/>
                </a:solidFill>
              </a:rPr>
              <a:t>  </a:t>
            </a:r>
            <a:r>
              <a:rPr lang="en-US" sz="2000" dirty="0">
                <a:solidFill>
                  <a:schemeClr val="bg1"/>
                </a:solidFill>
              </a:rPr>
              <a:t>+  </a:t>
            </a:r>
            <a:r>
              <a:rPr lang="en-US" sz="2000" dirty="0" smtClean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000" baseline="-25000" dirty="0" smtClean="0">
                <a:solidFill>
                  <a:schemeClr val="bg1"/>
                </a:solidFill>
              </a:rPr>
              <a:t>6</a:t>
            </a:r>
            <a:r>
              <a:rPr lang="en-US" sz="2000" dirty="0" smtClean="0">
                <a:solidFill>
                  <a:schemeClr val="bg1"/>
                </a:solidFill>
              </a:rPr>
              <a:t>Region_Unem</a:t>
            </a:r>
            <a:r>
              <a:rPr lang="en-US" sz="2000" baseline="-25000" dirty="0" smtClean="0">
                <a:solidFill>
                  <a:schemeClr val="bg1"/>
                </a:solidFill>
              </a:rPr>
              <a:t>i(2011</a:t>
            </a:r>
            <a:r>
              <a:rPr lang="en-US" sz="2000" baseline="-25000" dirty="0">
                <a:solidFill>
                  <a:schemeClr val="bg1"/>
                </a:solidFill>
              </a:rPr>
              <a:t>)</a:t>
            </a:r>
            <a:r>
              <a:rPr lang="en-US" sz="2000" dirty="0">
                <a:solidFill>
                  <a:schemeClr val="bg1"/>
                </a:solidFill>
              </a:rPr>
              <a:t> + </a:t>
            </a:r>
            <a:r>
              <a:rPr lang="en-US" sz="2000" dirty="0" err="1">
                <a:solidFill>
                  <a:schemeClr val="bg1"/>
                </a:solidFill>
                <a:latin typeface="Symbol" pitchFamily="18" charset="2"/>
              </a:rPr>
              <a:t>e</a:t>
            </a:r>
            <a:r>
              <a:rPr lang="en-US" sz="2000" baseline="-25000" dirty="0" err="1">
                <a:solidFill>
                  <a:schemeClr val="bg1"/>
                </a:solidFill>
              </a:rPr>
              <a:t>i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000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449183"/>
              </p:ext>
            </p:extLst>
          </p:nvPr>
        </p:nvGraphicFramePr>
        <p:xfrm>
          <a:off x="1" y="9"/>
          <a:ext cx="9128184" cy="685799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648078"/>
                <a:gridCol w="1412498"/>
                <a:gridCol w="945233"/>
                <a:gridCol w="1172053"/>
                <a:gridCol w="1398869"/>
                <a:gridCol w="524698"/>
                <a:gridCol w="1487455"/>
                <a:gridCol w="539300"/>
              </a:tblGrid>
              <a:tr h="7881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Center-City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Metro Area Population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 Pop.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 </a:t>
                      </a:r>
                      <a:r>
                        <a:rPr lang="en-US" sz="1200" dirty="0" err="1">
                          <a:effectLst/>
                        </a:rPr>
                        <a:t>Govs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 Region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Gov’ts per Capita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Rank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City's Share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of Pop.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(City-MSA)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Rank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Akron, OH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703,200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199,110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0.0000540387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28.31%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Ann Arbor, MI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344,791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112,852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0.0000290031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32.73%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Appleton, WI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225,666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72,623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0.0001816844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32.18%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Bloomington, IN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192,714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80,405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0.0000778355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41.72%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Canton, OH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404,422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73,007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0.0000717073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18.05%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Cedar Rapids, IA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257,940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120,758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0.0001667054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46.82%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Champaign, IL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231,891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81,055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0.0002026814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34.95%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Chicago, IL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9,461,105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2,695,598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0.0000414328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28.49%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Cincinnati, OH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2,130,151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296,943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0.0000971762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13.94%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Cleveland, OH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2,077,240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396,815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0.0000548805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19.10%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Columbus, OH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1,836,536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787,033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0.0000571729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42.85%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Davenport, IA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379,690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99,685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0.0001659248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26.25%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Dayton, OH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841,502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141,729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0.0000772428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16.84%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Des Moines, IA</a:t>
                      </a:r>
                      <a:endParaRPr lang="en-US" sz="10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569,633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203,433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0.0001176196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35.71%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Detroit, MI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4,296,250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713,387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0.0000295607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16.60%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Duluth, MN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279,771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86,265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0.0003216917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30.83%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Elkhart, IN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197,559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50,949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0.0000556796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25.79%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Evansville, IN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358,676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117,429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0.0001115213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32.74%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Flint, MI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425,790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102,434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0.0000446229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24.06%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Fort Wayne, IN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416,257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253,691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0.0000528520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60.95%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Grand Rapids, MI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744,160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192,435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0.0000564395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25.86%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5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Green Bay, WI</a:t>
                      </a:r>
                      <a:endParaRPr lang="en-US" sz="1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306,241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104,057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0.0002122511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33.98%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772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65490"/>
              </p:ext>
            </p:extLst>
          </p:nvPr>
        </p:nvGraphicFramePr>
        <p:xfrm>
          <a:off x="0" y="6"/>
          <a:ext cx="9144000" cy="685798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6676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Center-City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Metro Area Population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 Pop.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 </a:t>
                      </a:r>
                      <a:r>
                        <a:rPr lang="en-US" sz="1200" dirty="0" err="1">
                          <a:effectLst/>
                        </a:rPr>
                        <a:t>Govs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 Region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Gov’ts per Capita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Rank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City's Share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of Pop.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(City-MSA)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Rank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Holland, MI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263,801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33,051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0.0000416981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42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12.53%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Indianapolis, IN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1,778,568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807,584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0.0000472290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45.41%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Kalamazoo, MI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326,589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74,262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0.0000826727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22.74%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462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Kansas City, MO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2,035,334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459,787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187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0.0000918768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22.59%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bg1"/>
                          </a:solidFill>
                          <a:effectLst/>
                        </a:rPr>
                        <a:t>Lafayette, IN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201,789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67,140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0.0000991134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33.27%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Lansing, MI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464,036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119,128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0.0000754252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25.67%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Lincoln, NE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302,157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254,001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0.0000827384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84.06%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Madison, WI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568,593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228,200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0.0001776315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40.13%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Milwaukee, WI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1,555,908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594,833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0.0000494888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38.23%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621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Minneapolis, MN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3,279,833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382,578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0.0000750038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11.66%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Peoria, IL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379,186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115,007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0.0001687826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30.33%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Racine, WI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195,408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78,860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0.0001125850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40.36%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Rochester, MN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186,011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106,769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0.0005537307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57.40%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Rockford, IL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349,431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152,871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0.0000543741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43.75%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Saginaw, MI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200,168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51,508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0.0000899245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25.73%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South Bend, IN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319,224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101,168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0.0000595193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31.69%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Springfield, IL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210,170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116,250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0.0001522577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55.31%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Springfield, MO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436,712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157,360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0.0000893037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36.03%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16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St. Cloud, MN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189,093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65,862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0.0001903825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34.83%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St. Louis, MO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2,815,000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319,294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307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0.0001090586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11.34%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Toledo, OH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651,429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287,208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0.0000828947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44.09%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Topeka, KS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233,870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127,473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44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0.0001881387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54.51%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  <a:tr h="2705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Wichita, KS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584" marR="5584" marT="5584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625,526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382,368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55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0.0000879260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22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61.13%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584" marR="5584" marT="558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296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Regression Results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3801461"/>
              </p:ext>
            </p:extLst>
          </p:nvPr>
        </p:nvGraphicFramePr>
        <p:xfrm>
          <a:off x="609599" y="1523995"/>
          <a:ext cx="7924800" cy="472440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3581601"/>
                <a:gridCol w="1338054"/>
                <a:gridCol w="1378742"/>
                <a:gridCol w="1626403"/>
              </a:tblGrid>
              <a:tr h="35818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Change in Total FTEs (2007-2011)</a:t>
                      </a:r>
                      <a:endParaRPr lang="en-US" sz="16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81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Coeff.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Err.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P-Value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35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City-to-MSA Ratio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0.0495474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0.27428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0.858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24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City-to-MSA Ratio (Squared)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-0.1021274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0.2522877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0.688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24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Change in Pop (07 to 11)</a:t>
                      </a:r>
                      <a:endParaRPr lang="en-US" sz="15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0.8594143</a:t>
                      </a:r>
                      <a:endParaRPr lang="en-US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0.3765751</a:t>
                      </a:r>
                      <a:endParaRPr lang="en-US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0.029</a:t>
                      </a:r>
                      <a:endParaRPr lang="en-US" sz="15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35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Change in Rev (07 to 11)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0.0095426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0.0141761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0.506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35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 Unemployment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-0.0061654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0.0070536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0.389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35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MSA Unemployment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0.0068583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0.0109346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0.535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35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constant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-0.0538146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0.0677732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0.433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6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Observations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26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Adjusted R</a:t>
                      </a:r>
                      <a:r>
                        <a:rPr lang="en-US" sz="1200" baseline="30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0.484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36850" y="2824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7585" y="640019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[</a:t>
            </a:r>
            <a:r>
              <a:rPr kumimoji="0" lang="en-US" sz="800" b="0" i="0" u="none" strike="noStrike" cap="none" normalizeH="0" baseline="3000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1]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All reported standard errors are robust standard errors unless otherwise noted.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7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Combined Effect of Population and Regionalism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420792"/>
              </p:ext>
            </p:extLst>
          </p:nvPr>
        </p:nvGraphicFramePr>
        <p:xfrm>
          <a:off x="609600" y="1447800"/>
          <a:ext cx="8077199" cy="5045327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3686819"/>
                <a:gridCol w="1311769"/>
                <a:gridCol w="1525582"/>
                <a:gridCol w="1553029"/>
              </a:tblGrid>
              <a:tr h="45720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Combined Effect of Population and Regionalism</a:t>
                      </a:r>
                      <a:endParaRPr lang="en-US" sz="16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85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Coeff.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Std. Err.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P-Value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24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City-to-MSA(squared)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-0.07819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0.122536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0.528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232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City-to-MSA*Population Change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2.11543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1.030911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0.048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24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Change in Rev (07 to 11)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0.020333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0.015938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0.211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24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 Unemployment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-0.00916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0.006023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0.138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24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MSA Unemployment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0.009346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0.009043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0.309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24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constant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-0.04753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0.050282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0.351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822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Observations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822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Adjusted R</a:t>
                      </a:r>
                      <a:r>
                        <a:rPr lang="en-US" sz="1200" baseline="30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0.396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768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effectLst/>
              </a:rPr>
              <a:t>Effect of Governments per Capita on Cuts to Service</a:t>
            </a:r>
            <a:r>
              <a:rPr lang="en-US" dirty="0" smtClean="0">
                <a:effectLst/>
                <a:latin typeface="Myriad Pro"/>
                <a:ea typeface="Calibri"/>
                <a:cs typeface="Times New Roman"/>
              </a:rPr>
              <a:t/>
            </a:r>
            <a:br>
              <a:rPr lang="en-US" dirty="0" smtClean="0">
                <a:effectLst/>
                <a:latin typeface="Myriad Pro"/>
                <a:ea typeface="Calibri"/>
                <a:cs typeface="Times New Roman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4145866"/>
              </p:ext>
            </p:extLst>
          </p:nvPr>
        </p:nvGraphicFramePr>
        <p:xfrm>
          <a:off x="609599" y="1523998"/>
          <a:ext cx="7772402" cy="473413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3173731"/>
                <a:gridCol w="1619250"/>
                <a:gridCol w="1489710"/>
                <a:gridCol w="1489711"/>
              </a:tblGrid>
              <a:tr h="4166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Coeff.</a:t>
                      </a:r>
                      <a:endParaRPr lang="en-US" sz="14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Std. Err.</a:t>
                      </a:r>
                      <a:endParaRPr lang="en-US" sz="14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P-Value</a:t>
                      </a:r>
                      <a:endParaRPr lang="en-US" sz="14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69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%Change in Population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0.8536441</a:t>
                      </a:r>
                      <a:endParaRPr lang="en-US" sz="14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0.3173289</a:t>
                      </a:r>
                      <a:endParaRPr lang="en-US" sz="14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0.011</a:t>
                      </a:r>
                      <a:endParaRPr lang="en-US" sz="14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69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Governments per 10k-Pop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0.0458515</a:t>
                      </a:r>
                      <a:endParaRPr lang="en-US" sz="14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0.0220552</a:t>
                      </a:r>
                      <a:endParaRPr lang="en-US" sz="14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0.046</a:t>
                      </a:r>
                      <a:endParaRPr lang="en-US" sz="14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930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Governments per 10k-Pop Squared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-0.0064286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0.0035665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0.081</a:t>
                      </a:r>
                      <a:endParaRPr lang="en-US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69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%Change in Revenue (07-11)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0.0055968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0.0127328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0.663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69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Center-City Population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6.29E-09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4.92E-09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0.211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504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 Unemployment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-0.0038852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0.0066837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0.565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69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MSA Unemployment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0.0077198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0.0102083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0.455</a:t>
                      </a:r>
                      <a:endParaRPr lang="en-US" sz="1200" b="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166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constant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-0.1244334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0.0620252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0.054</a:t>
                      </a:r>
                      <a:endParaRPr lang="en-US" sz="1200" b="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62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Observations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39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62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R2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0.5334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733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Hypothesis 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: More regional cities had smaller debt per </a:t>
            </a:r>
            <a:r>
              <a:rPr lang="en-US" dirty="0" smtClean="0">
                <a:solidFill>
                  <a:schemeClr val="bg1"/>
                </a:solidFill>
              </a:rPr>
              <a:t>capita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Net Bonded Debt divided by Population Estimates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746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Outline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Introduction to Regionalism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Rationale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Review of Literature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Regionalism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Fiscal Stress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Data and Model Development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Identification and testing of Hypothesis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Conclusions, comments and feedback.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8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Debt per Capita Over Time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056828973"/>
              </p:ext>
            </p:extLst>
          </p:nvPr>
        </p:nvGraphicFramePr>
        <p:xfrm>
          <a:off x="457200" y="1752600"/>
          <a:ext cx="8229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2493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Debt per Capita Over Time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517021"/>
              </p:ext>
            </p:extLst>
          </p:nvPr>
        </p:nvGraphicFramePr>
        <p:xfrm>
          <a:off x="1828800" y="1676400"/>
          <a:ext cx="5181601" cy="463411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318720"/>
                <a:gridCol w="1177349"/>
                <a:gridCol w="2685532"/>
              </a:tblGrid>
              <a:tr h="6416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</a:t>
                      </a:r>
                      <a:endParaRPr lang="en-US" sz="18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Debt per Capita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2007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1,093.63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Median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2007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   803.87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Std Dev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2007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1,189.73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2008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1,142.62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Median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2008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   858.45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Std Dev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2008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1,231.66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2009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1,174.72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Median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2009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   891.32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Std Dev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2009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1,245.07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2010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1,242.29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Median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2010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1,072.17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Std Dev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2010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1,306.00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2011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1,226.52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Median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2011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1,019.38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235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Std Dev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2011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 $     1,328.25 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  <a:tr h="4632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Mean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2007-2011</a:t>
                      </a:r>
                      <a:endParaRPr lang="en-US" sz="18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 $     1,175.76 </a:t>
                      </a:r>
                      <a:endParaRPr lang="en-US" sz="18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110511" marR="11051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2882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Hypothesis 2: Debt per Capita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Debt grow for most cities through the crisis.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Debt is not necessarily an indicator of stress, but too much debt is.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Econometric model: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Debt </a:t>
            </a:r>
            <a:r>
              <a:rPr lang="en-US" sz="2400" dirty="0">
                <a:solidFill>
                  <a:schemeClr val="bg1"/>
                </a:solidFill>
              </a:rPr>
              <a:t>Per Capita</a:t>
            </a:r>
            <a:r>
              <a:rPr lang="en-US" sz="2400" baseline="-25000" dirty="0">
                <a:solidFill>
                  <a:schemeClr val="bg1"/>
                </a:solidFill>
              </a:rPr>
              <a:t>(2007-2011) 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400" b="1" baseline="-25000" dirty="0">
                <a:solidFill>
                  <a:schemeClr val="bg1"/>
                </a:solidFill>
              </a:rPr>
              <a:t>1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+ </a:t>
            </a:r>
            <a:r>
              <a:rPr lang="en-US" sz="2400" b="1" dirty="0" smtClean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400" b="1" baseline="-25000" dirty="0" smtClean="0">
                <a:solidFill>
                  <a:schemeClr val="bg1"/>
                </a:solidFill>
              </a:rPr>
              <a:t>2</a:t>
            </a:r>
            <a:r>
              <a:rPr lang="en-US" sz="2400" baseline="-25000" dirty="0" smtClean="0">
                <a:solidFill>
                  <a:schemeClr val="bg1"/>
                </a:solidFill>
              </a:rPr>
              <a:t>(2007-2011)</a:t>
            </a:r>
            <a:r>
              <a:rPr lang="en-US" sz="2400" dirty="0" smtClean="0">
                <a:solidFill>
                  <a:schemeClr val="bg1"/>
                </a:solidFill>
              </a:rPr>
              <a:t>City-MSA + </a:t>
            </a:r>
            <a:r>
              <a:rPr lang="en-US" sz="2400" b="1" dirty="0" smtClean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400" b="1" baseline="-25000" dirty="0" smtClean="0">
                <a:solidFill>
                  <a:schemeClr val="bg1"/>
                </a:solidFill>
              </a:rPr>
              <a:t>3</a:t>
            </a:r>
            <a:r>
              <a:rPr lang="en-US" sz="2400" baseline="-25000" dirty="0" smtClean="0">
                <a:solidFill>
                  <a:schemeClr val="bg1"/>
                </a:solidFill>
              </a:rPr>
              <a:t>(2007-2011)</a:t>
            </a:r>
            <a:r>
              <a:rPr lang="en-US" sz="2400" dirty="0" smtClean="0">
                <a:solidFill>
                  <a:schemeClr val="bg1"/>
                </a:solidFill>
              </a:rPr>
              <a:t>City-MSA</a:t>
            </a:r>
            <a:r>
              <a:rPr lang="en-US" sz="2400" baseline="30000" dirty="0" smtClean="0">
                <a:solidFill>
                  <a:schemeClr val="bg1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 +  </a:t>
            </a:r>
            <a:r>
              <a:rPr lang="en-US" sz="2400" b="1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400" b="1" baseline="-25000" dirty="0">
                <a:solidFill>
                  <a:schemeClr val="bg1"/>
                </a:solidFill>
              </a:rPr>
              <a:t>4</a:t>
            </a:r>
            <a:r>
              <a:rPr lang="en-US" sz="2400" baseline="-25000" dirty="0">
                <a:solidFill>
                  <a:schemeClr val="bg1"/>
                </a:solidFill>
              </a:rPr>
              <a:t>(2007-2011)</a:t>
            </a:r>
            <a:r>
              <a:rPr lang="en-US" sz="2400" dirty="0" err="1">
                <a:solidFill>
                  <a:schemeClr val="bg1"/>
                </a:solidFill>
              </a:rPr>
              <a:t>City_Unem</a:t>
            </a:r>
            <a:r>
              <a:rPr lang="en-US" sz="2400" dirty="0">
                <a:solidFill>
                  <a:schemeClr val="bg1"/>
                </a:solidFill>
              </a:rPr>
              <a:t>  +  </a:t>
            </a:r>
            <a:r>
              <a:rPr lang="en-US" sz="2400" dirty="0" err="1">
                <a:solidFill>
                  <a:schemeClr val="bg1"/>
                </a:solidFill>
                <a:latin typeface="Symbol" pitchFamily="18" charset="2"/>
              </a:rPr>
              <a:t>e</a:t>
            </a:r>
            <a:r>
              <a:rPr lang="en-US" sz="2400" baseline="-25000" dirty="0" err="1">
                <a:solidFill>
                  <a:schemeClr val="bg1"/>
                </a:solidFill>
              </a:rPr>
              <a:t>i</a:t>
            </a:r>
            <a:r>
              <a:rPr lang="en-US" sz="2400" baseline="-250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  +  </a:t>
            </a:r>
            <a:r>
              <a:rPr lang="en-US" sz="2400" dirty="0" err="1">
                <a:solidFill>
                  <a:schemeClr val="bg1"/>
                </a:solidFill>
                <a:latin typeface="Symbol" pitchFamily="18" charset="2"/>
              </a:rPr>
              <a:t>a</a:t>
            </a:r>
            <a:r>
              <a:rPr lang="en-US" sz="2400" baseline="-25000" dirty="0" err="1">
                <a:solidFill>
                  <a:schemeClr val="bg1"/>
                </a:solidFill>
              </a:rPr>
              <a:t>i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483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Regression Results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510465"/>
              </p:ext>
            </p:extLst>
          </p:nvPr>
        </p:nvGraphicFramePr>
        <p:xfrm>
          <a:off x="457200" y="1446930"/>
          <a:ext cx="8305799" cy="472527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172425"/>
                <a:gridCol w="1447352"/>
                <a:gridCol w="1447352"/>
                <a:gridCol w="1238670"/>
              </a:tblGrid>
              <a:tr h="364241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Effect of Population Ratio on Debt Per Capita</a:t>
                      </a:r>
                      <a:endParaRPr lang="en-US" sz="11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95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Coeff.</a:t>
                      </a:r>
                      <a:endParaRPr lang="en-US" sz="13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Std. Err.</a:t>
                      </a:r>
                      <a:endParaRPr lang="en-US" sz="13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P-Value</a:t>
                      </a:r>
                      <a:endParaRPr lang="en-US" sz="13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</a:tr>
              <a:tr h="320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+mj-lt"/>
                        </a:rPr>
                        <a:t>Ratio of City to MSA</a:t>
                      </a:r>
                      <a:endParaRPr lang="en-US" sz="1300" b="0">
                        <a:effectLst/>
                        <a:latin typeface="+mj-lt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+mj-lt"/>
                        </a:rPr>
                        <a:t>-7645.109</a:t>
                      </a:r>
                      <a:endParaRPr lang="en-US" sz="13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+mj-lt"/>
                        </a:rPr>
                        <a:t>3259.654</a:t>
                      </a:r>
                      <a:endParaRPr lang="en-US" sz="13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+mj-lt"/>
                        </a:rPr>
                        <a:t>0.02</a:t>
                      </a:r>
                      <a:endParaRPr lang="en-US" sz="13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0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+mj-lt"/>
                        </a:rPr>
                        <a:t>Ratio of City to MSA Squared</a:t>
                      </a:r>
                      <a:endParaRPr lang="en-US" sz="1300" b="0">
                        <a:effectLst/>
                        <a:latin typeface="+mj-lt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+mj-lt"/>
                        </a:rPr>
                        <a:t>5886.163</a:t>
                      </a:r>
                      <a:endParaRPr lang="en-US" sz="13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+mj-lt"/>
                        </a:rPr>
                        <a:t>3358.984</a:t>
                      </a:r>
                      <a:endParaRPr lang="en-US" sz="13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+mj-lt"/>
                        </a:rPr>
                        <a:t>0.082</a:t>
                      </a:r>
                      <a:endParaRPr lang="en-US" sz="13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202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 dirty="0">
                          <a:effectLst/>
                        </a:rPr>
                        <a:t>Metro Population (2010)</a:t>
                      </a:r>
                      <a:endParaRPr lang="en-US" sz="1300" b="0" i="1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>
                          <a:effectLst/>
                        </a:rPr>
                        <a:t>-0.004107</a:t>
                      </a:r>
                      <a:endParaRPr lang="en-US" sz="13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>
                          <a:effectLst/>
                        </a:rPr>
                        <a:t>0.0091563</a:t>
                      </a:r>
                      <a:endParaRPr lang="en-US" sz="13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>
                          <a:effectLst/>
                        </a:rPr>
                        <a:t>0.654</a:t>
                      </a:r>
                      <a:endParaRPr lang="en-US" sz="13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870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 dirty="0">
                          <a:effectLst/>
                        </a:rPr>
                        <a:t>Yearly Revenue</a:t>
                      </a:r>
                      <a:endParaRPr lang="en-US" sz="1300" b="0" i="1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 dirty="0">
                          <a:effectLst/>
                        </a:rPr>
                        <a:t>0.000000367</a:t>
                      </a:r>
                      <a:endParaRPr lang="en-US" sz="13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>
                          <a:effectLst/>
                        </a:rPr>
                        <a:t>0.000000271</a:t>
                      </a:r>
                      <a:endParaRPr lang="en-US" sz="13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>
                          <a:effectLst/>
                        </a:rPr>
                        <a:t>0.177</a:t>
                      </a:r>
                      <a:endParaRPr lang="en-US" sz="13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179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effectLst/>
                          <a:latin typeface="+mj-lt"/>
                        </a:rPr>
                        <a:t>Yearly Average Unemployment (City)</a:t>
                      </a:r>
                      <a:endParaRPr lang="en-US" sz="1300" b="0" i="0" dirty="0">
                        <a:effectLst/>
                        <a:latin typeface="+mj-lt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effectLst/>
                          <a:latin typeface="+mj-lt"/>
                        </a:rPr>
                        <a:t>15.25392</a:t>
                      </a:r>
                      <a:endParaRPr lang="en-US" sz="1300" i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>
                          <a:effectLst/>
                          <a:latin typeface="+mj-lt"/>
                        </a:rPr>
                        <a:t>5.044755</a:t>
                      </a:r>
                      <a:endParaRPr lang="en-US" sz="1300" i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0" dirty="0">
                          <a:effectLst/>
                          <a:latin typeface="+mj-lt"/>
                        </a:rPr>
                        <a:t>0.003</a:t>
                      </a:r>
                      <a:endParaRPr lang="en-US" sz="1300" i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358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>
                          <a:effectLst/>
                        </a:rPr>
                        <a:t>Constant</a:t>
                      </a:r>
                      <a:endParaRPr lang="en-US" sz="1300" b="0" i="1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>
                          <a:effectLst/>
                        </a:rPr>
                        <a:t>7173.172</a:t>
                      </a:r>
                      <a:endParaRPr lang="en-US" sz="13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 dirty="0">
                          <a:effectLst/>
                        </a:rPr>
                        <a:t>10048.57</a:t>
                      </a:r>
                      <a:endParaRPr lang="en-US" sz="13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i="1" dirty="0">
                          <a:effectLst/>
                        </a:rPr>
                        <a:t>0.476</a:t>
                      </a:r>
                      <a:endParaRPr lang="en-US" sz="13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15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Observations</a:t>
                      </a:r>
                      <a:endParaRPr lang="en-US" sz="13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195</a:t>
                      </a:r>
                      <a:endParaRPr lang="en-US" sz="13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3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3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2394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Groups</a:t>
                      </a:r>
                      <a:endParaRPr lang="en-US" sz="13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39</a:t>
                      </a:r>
                      <a:endParaRPr lang="en-US" sz="13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15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R</a:t>
                      </a:r>
                      <a:r>
                        <a:rPr lang="en-US" sz="1300" baseline="30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:  Within</a:t>
                      </a:r>
                      <a:endParaRPr lang="en-US" sz="13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0.1223</a:t>
                      </a:r>
                      <a:endParaRPr lang="en-US" sz="13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3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3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2415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Between</a:t>
                      </a:r>
                      <a:endParaRPr lang="en-US" sz="13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0.1224</a:t>
                      </a:r>
                      <a:endParaRPr lang="en-US" sz="13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3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3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3358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Overall</a:t>
                      </a:r>
                      <a:endParaRPr lang="en-US" sz="13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0.1207</a:t>
                      </a:r>
                      <a:endParaRPr lang="en-US" sz="13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441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Interpretation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Downward </a:t>
            </a:r>
            <a:r>
              <a:rPr lang="en-US" dirty="0">
                <a:solidFill>
                  <a:schemeClr val="bg1"/>
                </a:solidFill>
              </a:rPr>
              <a:t>effect of regionalism </a:t>
            </a:r>
            <a:r>
              <a:rPr lang="en-US" dirty="0" smtClean="0">
                <a:solidFill>
                  <a:schemeClr val="bg1"/>
                </a:solidFill>
              </a:rPr>
              <a:t>is </a:t>
            </a:r>
            <a:r>
              <a:rPr lang="en-US" dirty="0">
                <a:solidFill>
                  <a:schemeClr val="bg1"/>
                </a:solidFill>
              </a:rPr>
              <a:t>strongest when the center city has </a:t>
            </a:r>
            <a:r>
              <a:rPr lang="en-US" dirty="0">
                <a:solidFill>
                  <a:schemeClr val="bg1"/>
                </a:solidFill>
                <a:latin typeface="+mj-lt"/>
              </a:rPr>
              <a:t>65.94%</a:t>
            </a:r>
            <a:r>
              <a:rPr lang="en-US" dirty="0">
                <a:solidFill>
                  <a:schemeClr val="bg1"/>
                </a:solidFill>
              </a:rPr>
              <a:t> of the region’s </a:t>
            </a:r>
            <a:r>
              <a:rPr lang="en-US" dirty="0" smtClean="0">
                <a:solidFill>
                  <a:schemeClr val="bg1"/>
                </a:solidFill>
              </a:rPr>
              <a:t>population.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48626"/>
              </p:ext>
            </p:extLst>
          </p:nvPr>
        </p:nvGraphicFramePr>
        <p:xfrm>
          <a:off x="685800" y="3352800"/>
          <a:ext cx="7696200" cy="334817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102577"/>
                <a:gridCol w="1745523"/>
                <a:gridCol w="1262415"/>
                <a:gridCol w="1897659"/>
                <a:gridCol w="688026"/>
              </a:tblGrid>
              <a:tr h="6005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Center-City</a:t>
                      </a:r>
                      <a:endParaRPr lang="en-US" sz="11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Metro Area Population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City Pop.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City's Share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of Pop.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(City-MSA)</a:t>
                      </a:r>
                      <a:endParaRPr lang="en-US" sz="11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Rank</a:t>
                      </a:r>
                      <a:endParaRPr lang="en-US" sz="11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3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Lincoln, NE</a:t>
                      </a:r>
                      <a:endParaRPr lang="en-US" sz="11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302,157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254,001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84.06%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Wichita, KS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625,526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382,368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61.13%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2</a:t>
                      </a:r>
                      <a:endParaRPr lang="en-US" sz="11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Fort Wayne, IN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416,257</a:t>
                      </a:r>
                      <a:endParaRPr lang="en-US" sz="11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253,691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60.95%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Rochester, MN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186,011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106,769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57.40%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Springfield, IL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210,170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116,250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55.31%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Topeka, KS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233,870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127,473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54.51%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Cedar Rapids, IA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257,940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120,758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46.82%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7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Indianapolis, IN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1,778,568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807,584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45.41%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8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Toledo, OH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651,429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287,208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44.09%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9</a:t>
                      </a:r>
                      <a:endParaRPr lang="en-US" sz="11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274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Rockford, IL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349,431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152,871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43.75%</a:t>
                      </a:r>
                      <a:endParaRPr lang="en-US" sz="1100" b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10</a:t>
                      </a:r>
                      <a:endParaRPr lang="en-US" sz="11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19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Hypothesis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H</a:t>
            </a:r>
            <a:r>
              <a:rPr lang="en-US" baseline="-250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3</a:t>
            </a:r>
            <a:r>
              <a:rPr lang="en-US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: More regional cities had smaller revenue deficits.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Every city had a revenue shortfall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Shortfalls are mitigated by new taxes, asset sales, service cuts and new debt.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700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Average Deficit as Percent of Revenue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12591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061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Regression Results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Time series regression accounting for fixed effects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0924600"/>
              </p:ext>
            </p:extLst>
          </p:nvPr>
        </p:nvGraphicFramePr>
        <p:xfrm>
          <a:off x="685800" y="2667000"/>
          <a:ext cx="7772399" cy="396239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590800"/>
                <a:gridCol w="1905000"/>
                <a:gridCol w="1799768"/>
                <a:gridCol w="1476831"/>
              </a:tblGrid>
              <a:tr h="246755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Yearly Deficits as Percent of Revenue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45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Coeff.</a:t>
                      </a:r>
                      <a:endParaRPr lang="en-US" sz="120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Std. Err.</a:t>
                      </a:r>
                      <a:endParaRPr lang="en-US" sz="120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P-Value</a:t>
                      </a:r>
                      <a:endParaRPr lang="en-US" sz="120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</a:tr>
              <a:tr h="3976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j-lt"/>
                          <a:cs typeface="Gotham Bold" pitchFamily="50" charset="0"/>
                        </a:rPr>
                        <a:t>City-MSA Ratio</a:t>
                      </a:r>
                      <a:endParaRPr lang="en-US" sz="1200" b="0" dirty="0">
                        <a:effectLst/>
                        <a:latin typeface="+mj-lt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-1.380327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</a:rPr>
                        <a:t>0.7310193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0.061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76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Metropolitan Population</a:t>
                      </a:r>
                      <a:endParaRPr lang="en-US" sz="1200" b="0" i="1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</a:rPr>
                        <a:t>-2.32E-06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</a:rPr>
                        <a:t>4.93E-06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0.639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169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j-lt"/>
                          <a:cs typeface="Gotham Bold" pitchFamily="50" charset="0"/>
                        </a:rPr>
                        <a:t>Yearly Revenue</a:t>
                      </a:r>
                      <a:endParaRPr lang="en-US" sz="1200" b="0" dirty="0">
                        <a:effectLst/>
                        <a:latin typeface="+mj-lt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3.17E-10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1.46E-10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0.032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6037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City Unemployment</a:t>
                      </a:r>
                      <a:endParaRPr lang="en-US" sz="1200" b="0" i="1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</a:rPr>
                        <a:t>-0.0035152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</a:rPr>
                        <a:t>0.0026373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0.185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76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Constant</a:t>
                      </a:r>
                      <a:endParaRPr lang="en-US" sz="1200" b="0" i="1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</a:rPr>
                        <a:t>2.806699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</a:rPr>
                        <a:t>5.42981</a:t>
                      </a:r>
                      <a:endParaRPr lang="en-US" sz="1200" i="1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0.606</a:t>
                      </a:r>
                      <a:endParaRPr lang="en-US" sz="1200" i="1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283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Number of Obs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194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283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Number of Groups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510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R</a:t>
                      </a:r>
                      <a:r>
                        <a:rPr lang="en-US" sz="1200" b="0" baseline="3000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2</a:t>
                      </a:r>
                      <a:r>
                        <a:rPr lang="en-US" sz="12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 Within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0.0574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2510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R</a:t>
                      </a:r>
                      <a:r>
                        <a:rPr lang="en-US" sz="1200" b="0" baseline="3000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2</a:t>
                      </a:r>
                      <a:r>
                        <a:rPr lang="en-US" sz="12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 Between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/>
                      </a:endParaRPr>
                    </a:p>
                  </a:txBody>
                  <a:tcPr marL="68580" marR="68580" marT="0" marB="0" anchor="b"/>
                </a:tc>
              </a:tr>
              <a:tr h="2283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R</a:t>
                      </a:r>
                      <a:r>
                        <a:rPr lang="en-US" sz="1200" b="0" baseline="30000" dirty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2</a:t>
                      </a:r>
                      <a:r>
                        <a:rPr lang="en-US" sz="1200" b="0" dirty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 Overall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058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Approach 2: Composite Scores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Switching gears to fiscal health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Measuring relative health compared to other cities in the dataset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Comparing these results to regionalism measures using regression.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307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Fiscal Health Variables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% Change in Employees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% Change in Revenue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Deficit to Revenue Ratio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Fund Balance per capita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Debt per </a:t>
            </a:r>
            <a:r>
              <a:rPr lang="en-US" dirty="0" smtClean="0">
                <a:solidFill>
                  <a:schemeClr val="bg1"/>
                </a:solidFill>
              </a:rPr>
              <a:t>Capita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08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Introduction to Regionalism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Metropolitan Govern</a:t>
            </a:r>
            <a:r>
              <a:rPr lang="en-US" i="1" dirty="0" smtClean="0">
                <a:solidFill>
                  <a:schemeClr val="bg1"/>
                </a:solidFill>
                <a:latin typeface="Gotham Medium" pitchFamily="50" charset="0"/>
                <a:cs typeface="Gotham Medium" pitchFamily="50" charset="0"/>
              </a:rPr>
              <a:t>ance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  <a:cs typeface="Gotham Medium" pitchFamily="50" charset="0"/>
              </a:rPr>
              <a:t>Tiebout</a:t>
            </a:r>
            <a:endParaRPr lang="en-US" dirty="0" smtClean="0">
              <a:solidFill>
                <a:schemeClr val="bg1"/>
              </a:solidFill>
              <a:cs typeface="Gotham Medium" pitchFamily="50" charset="0"/>
            </a:endParaRPr>
          </a:p>
          <a:p>
            <a:pPr lvl="1"/>
            <a:r>
              <a:rPr lang="en-US" dirty="0" err="1" smtClean="0">
                <a:solidFill>
                  <a:schemeClr val="bg1"/>
                </a:solidFill>
                <a:cs typeface="Gotham Medium" pitchFamily="50" charset="0"/>
              </a:rPr>
              <a:t>Ostrom</a:t>
            </a:r>
            <a:endParaRPr lang="en-US" dirty="0" smtClean="0">
              <a:solidFill>
                <a:schemeClr val="bg1"/>
              </a:solidFill>
              <a:cs typeface="Gotham Medium" pitchFamily="50" charset="0"/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Metropolitan Govern</a:t>
            </a:r>
            <a:r>
              <a:rPr lang="en-US" i="1" dirty="0" smtClean="0">
                <a:solidFill>
                  <a:schemeClr val="bg1"/>
                </a:solidFill>
                <a:latin typeface="Gotham Medium" pitchFamily="50" charset="0"/>
                <a:cs typeface="Gotham Medium" pitchFamily="50" charset="0"/>
              </a:rPr>
              <a:t>ment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cs typeface="Gotham Medium" pitchFamily="50" charset="0"/>
              </a:rPr>
              <a:t>Rusk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  <a:cs typeface="Gotham Medium" pitchFamily="50" charset="0"/>
              </a:rPr>
              <a:t>Unigov</a:t>
            </a:r>
            <a:r>
              <a:rPr lang="en-US" dirty="0" smtClean="0">
                <a:solidFill>
                  <a:schemeClr val="bg1"/>
                </a:solidFill>
                <a:cs typeface="Gotham Medium" pitchFamily="50" charset="0"/>
              </a:rPr>
              <a:t>, City-County Consolidation, flexible borders, et cetera</a:t>
            </a:r>
          </a:p>
          <a:p>
            <a:pPr lvl="1"/>
            <a:endParaRPr lang="en-US" i="1" dirty="0" smtClean="0">
              <a:latin typeface="Gotham Medium" pitchFamily="50" charset="0"/>
              <a:cs typeface="Gotham Medium" pitchFamily="50" charset="0"/>
            </a:endParaRPr>
          </a:p>
          <a:p>
            <a:pPr lvl="1"/>
            <a:endParaRPr lang="en-US" dirty="0" smtClean="0">
              <a:cs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237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089595"/>
              </p:ext>
            </p:extLst>
          </p:nvPr>
        </p:nvGraphicFramePr>
        <p:xfrm>
          <a:off x="-1" y="-10"/>
          <a:ext cx="9144001" cy="6858004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18590"/>
                <a:gridCol w="1276204"/>
                <a:gridCol w="1276204"/>
                <a:gridCol w="1276204"/>
                <a:gridCol w="1276204"/>
                <a:gridCol w="1543143"/>
                <a:gridCol w="677452"/>
              </a:tblGrid>
              <a:tr h="3121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2008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2009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2010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2011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Overall Score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Rank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Appleton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7.9086094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5.8654467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3.6431944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4.5436366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21.96088713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Indianapolis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4.4446932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6.2595831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3.6603054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-0.1461749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14.21840679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Peoria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2.7036201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1.8970888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2.453752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3.9305918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10.98505273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South Bend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2.3705925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-0.2982866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5.759879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2.0629183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9.895103184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Springfield, MO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1.9856326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2.6250959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2.7385164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2.1192946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9.468539479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Cedar Rapids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0.3340325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6.056066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1.438746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1.4741481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9.302992574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Champaign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2.9206563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1.7528801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1.2892355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0.3720574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6.334829337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Springfield, IL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2.5852932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1.7183182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1.2263236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0.4951785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6.02511342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Rockford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0.5694428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1.2011703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-3.9913577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8.018169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5.797424378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Fort Wayne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4.514262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-0.3102135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-0.5880349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1.4028331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5.018846696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10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Madison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2.3166153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0.5358042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1.2657063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-0.3012065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3.816919219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Kalamazoo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-2.1114054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3.0959878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1.2197661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1.4114975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3.615846024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St. Louis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0.6606905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1.7356925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0.3906968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0.4092176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3.196297408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Grand Rapids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1.4353476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0.271454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0.9862995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0.2860485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2.979149541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Rochester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0.8680724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0.2205566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0.9488702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0.7028503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2.74034948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Lincoln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0.1574558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1.0220816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1.4730453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-0.1439606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2.508622114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Saginaw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-0.5630688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0.8611422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1.3489577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-0.637832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1.009199069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Canton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-0.4051581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-0.1587506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1.2598631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0.1923977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0.888352146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St. Cloud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0.4123255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-1.336435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1.1183918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0.6650611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0.859343374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19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Wichita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0.0033877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0.2003735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-0.1521737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0.0309774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0.082564861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20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Lansing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0.1132286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0.9908869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0.0911794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-1.2289282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-0.033633197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21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975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Green Bay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-1.61293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0.5492021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0.6656654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-0.0088615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-0.406923909</a:t>
                      </a:r>
                      <a:endParaRPr lang="en-US" sz="11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22</a:t>
                      </a:r>
                      <a:endParaRPr lang="en-US" sz="11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362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389204"/>
              </p:ext>
            </p:extLst>
          </p:nvPr>
        </p:nvGraphicFramePr>
        <p:xfrm>
          <a:off x="1" y="4"/>
          <a:ext cx="9143998" cy="685799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18589"/>
                <a:gridCol w="1276204"/>
                <a:gridCol w="1276204"/>
                <a:gridCol w="1276204"/>
                <a:gridCol w="1276204"/>
                <a:gridCol w="1543143"/>
                <a:gridCol w="677450"/>
              </a:tblGrid>
              <a:tr h="3986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2008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2009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2010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2011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Overall Score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Rank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Cincinnati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0.4601762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-0.2417379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-0.05651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-1.1288621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-0.966933743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Minneapolis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-0.7062673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0.5691505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-1.41836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0.5681622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-0.987314544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Dayton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-1.0205293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-1.0783599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-1.6680515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2.6985549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-1.068385846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Toledo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-2.9704286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-0.524937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-0.0724668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1.2793703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-2.288462116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Ann Arbor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1.4168844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0.3641005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-2.4407551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-2.4421774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-3.101947689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Duluth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-1.5389397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-2.8700617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0.5422531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-0.8020958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-4.668844174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Holland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-1.0043805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-1.877013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-1.0591484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-1.1849643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-5.125506189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Davenport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-1.0037397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-0.1737316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-2.8670617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-1.44389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-5.488422939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Des Moines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-1.611399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-0.6649604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-2.0242857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-1.937282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-6.237927158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Columbus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-3.3707171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-3.4209022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0.8300537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-1.3767919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-7.338357514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Milwaukee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-2.8181861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-1.3025006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-1.4592386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-1.8037971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-7.383722372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Kansas City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-0.0262318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-2.2867193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-3.4356919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-1.7852474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-7.533890398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Chicago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-2.0348663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-4.2287628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-1.3992727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-1.1454811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-8.80838293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Flint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-0.8799748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-4.0145231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-3.1970611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-2.991268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-11.08282702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Detroit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-3.4106822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-2.8262291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-2.6404354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-2.5271394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-11.40448605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Akron</a:t>
                      </a:r>
                      <a:endParaRPr lang="en-US" sz="12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-3.8126071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-4.5720571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-0.8398441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-4.085057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-13.30956527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38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  <a:tr h="379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Cleveland</a:t>
                      </a:r>
                      <a:endParaRPr lang="en-US" sz="12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-7.2795069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-5.6059001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-5.0409512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-5.5419477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-23.4683059</a:t>
                      </a:r>
                      <a:endParaRPr lang="en-US" sz="1200" b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39</a:t>
                      </a:r>
                      <a:endParaRPr lang="en-US" sz="1200" b="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46231" marR="46231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934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Regression Results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SCORE  =   </a:t>
            </a:r>
            <a:r>
              <a:rPr lang="en-US" sz="2200" b="1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200" b="1" baseline="-25000" dirty="0">
                <a:solidFill>
                  <a:schemeClr val="bg1"/>
                </a:solidFill>
              </a:rPr>
              <a:t>1</a:t>
            </a:r>
            <a:r>
              <a:rPr lang="en-US" sz="2200" dirty="0">
                <a:solidFill>
                  <a:schemeClr val="bg1"/>
                </a:solidFill>
              </a:rPr>
              <a:t>  +  </a:t>
            </a:r>
            <a:r>
              <a:rPr lang="en-US" sz="2200" b="1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200" b="1" baseline="-25000" dirty="0">
                <a:solidFill>
                  <a:schemeClr val="bg1"/>
                </a:solidFill>
              </a:rPr>
              <a:t>2</a:t>
            </a:r>
            <a:r>
              <a:rPr lang="en-US" sz="2200" dirty="0">
                <a:solidFill>
                  <a:schemeClr val="bg1"/>
                </a:solidFill>
              </a:rPr>
              <a:t>City-MSA  +  </a:t>
            </a:r>
            <a:r>
              <a:rPr lang="en-US" sz="2200" b="1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200" b="1" baseline="-25000" dirty="0">
                <a:solidFill>
                  <a:schemeClr val="bg1"/>
                </a:solidFill>
              </a:rPr>
              <a:t>3</a:t>
            </a:r>
            <a:r>
              <a:rPr lang="en-US" sz="2200" dirty="0">
                <a:solidFill>
                  <a:schemeClr val="bg1"/>
                </a:solidFill>
              </a:rPr>
              <a:t>City Unemployment +  </a:t>
            </a:r>
            <a:r>
              <a:rPr lang="en-US" sz="2200" b="1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200" b="1" baseline="-25000" dirty="0">
                <a:solidFill>
                  <a:schemeClr val="bg1"/>
                </a:solidFill>
              </a:rPr>
              <a:t>4</a:t>
            </a:r>
            <a:r>
              <a:rPr lang="en-US" sz="2200" dirty="0">
                <a:solidFill>
                  <a:schemeClr val="bg1"/>
                </a:solidFill>
              </a:rPr>
              <a:t>MSAUnemployment  </a:t>
            </a:r>
            <a:r>
              <a:rPr lang="en-US" sz="2200" dirty="0" smtClean="0">
                <a:solidFill>
                  <a:schemeClr val="bg1"/>
                </a:solidFill>
              </a:rPr>
              <a:t>+ </a:t>
            </a:r>
            <a:r>
              <a:rPr lang="en-US" sz="2200" b="1" dirty="0">
                <a:solidFill>
                  <a:schemeClr val="bg1"/>
                </a:solidFill>
                <a:latin typeface="Symbol" pitchFamily="18" charset="2"/>
              </a:rPr>
              <a:t>b</a:t>
            </a:r>
            <a:r>
              <a:rPr lang="en-US" sz="2200" b="1" baseline="-25000" dirty="0">
                <a:solidFill>
                  <a:schemeClr val="bg1"/>
                </a:solidFill>
              </a:rPr>
              <a:t>5</a:t>
            </a:r>
            <a:r>
              <a:rPr lang="en-US" sz="2200" dirty="0">
                <a:solidFill>
                  <a:schemeClr val="bg1"/>
                </a:solidFill>
              </a:rPr>
              <a:t>Population  +   </a:t>
            </a:r>
            <a:r>
              <a:rPr lang="en-US" sz="2200" dirty="0" err="1">
                <a:solidFill>
                  <a:schemeClr val="bg1"/>
                </a:solidFill>
              </a:rPr>
              <a:t>e</a:t>
            </a:r>
            <a:r>
              <a:rPr lang="en-US" sz="2200" baseline="-25000" dirty="0" err="1">
                <a:solidFill>
                  <a:schemeClr val="bg1"/>
                </a:solidFill>
              </a:rPr>
              <a:t>i</a:t>
            </a:r>
            <a:r>
              <a:rPr lang="en-US" sz="2200" baseline="-25000" dirty="0">
                <a:solidFill>
                  <a:schemeClr val="bg1"/>
                </a:solidFill>
              </a:rPr>
              <a:t> 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endParaRPr lang="en-US" sz="2200" dirty="0" smtClean="0">
              <a:solidFill>
                <a:schemeClr val="bg1"/>
              </a:solidFill>
            </a:endParaRPr>
          </a:p>
          <a:p>
            <a:endParaRPr lang="en-US" sz="2200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787944"/>
              </p:ext>
            </p:extLst>
          </p:nvPr>
        </p:nvGraphicFramePr>
        <p:xfrm>
          <a:off x="609600" y="2438400"/>
          <a:ext cx="7924800" cy="388620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3005570"/>
                <a:gridCol w="1624359"/>
                <a:gridCol w="1714413"/>
                <a:gridCol w="1580458"/>
              </a:tblGrid>
              <a:tr h="436418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Effect of City-MSA Proportion on Fiscal Health Scores</a:t>
                      </a:r>
                      <a:endParaRPr lang="en-US" sz="20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64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Coeff.</a:t>
                      </a:r>
                      <a:endParaRPr lang="en-US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Std. Err.</a:t>
                      </a:r>
                      <a:endParaRPr lang="en-US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P-Value</a:t>
                      </a:r>
                      <a:endParaRPr lang="en-US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156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City-MSA</a:t>
                      </a:r>
                      <a:endParaRPr lang="en-US" sz="12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15.66329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6.013143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0.014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156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 Unemployment</a:t>
                      </a:r>
                      <a:endParaRPr lang="en-US" sz="12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-1.197204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0.4989222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0.022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156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MSA Unemployment</a:t>
                      </a:r>
                      <a:endParaRPr lang="en-US" sz="12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2.208054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1.097241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0.052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156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Population</a:t>
                      </a:r>
                      <a:endParaRPr lang="en-US" sz="12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-0.0000055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0.00000195</a:t>
                      </a:r>
                      <a:endParaRPr lang="en-US" sz="12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0.008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64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Constant</a:t>
                      </a:r>
                      <a:endParaRPr lang="en-US" sz="1200" b="0" i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-1.00E+01</a:t>
                      </a:r>
                      <a:endParaRPr lang="en-US" sz="1200" i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7.23E+00</a:t>
                      </a:r>
                      <a:endParaRPr lang="en-US" sz="1200" i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0.176</a:t>
                      </a:r>
                      <a:endParaRPr lang="en-US" sz="1200" i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57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Observations</a:t>
                      </a:r>
                      <a:endParaRPr lang="en-US" sz="1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</a:t>
                      </a:r>
                      <a:endParaRPr lang="en-US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57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</a:t>
                      </a:r>
                      <a:r>
                        <a:rPr lang="en-US" sz="1200" baseline="30000" dirty="0">
                          <a:effectLst/>
                        </a:rPr>
                        <a:t>2</a:t>
                      </a:r>
                      <a:endParaRPr lang="en-US" sz="1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0.2384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607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Conclusions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Services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Debt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Deficits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Overall Health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334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Possible Implications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Regionalism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Extraordinary measures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EMs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Municipal Bankruptcy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New Remedies from old ideas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27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Opportunities for Further Research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General Framework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Decrease granularity by coding for services and powers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Expand to all cities and towns in Metropolitan Regions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211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Discussion and Feedback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37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Introduction to Regionalism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Interlocal</a:t>
            </a:r>
            <a:r>
              <a:rPr lang="en-US" dirty="0" smtClean="0">
                <a:solidFill>
                  <a:schemeClr val="bg1"/>
                </a:solidFill>
              </a:rPr>
              <a:t> agreements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Revenue Sharing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 Michigan, 425 Agreements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Shared Services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Police and Fire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Water and Sewer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Rec Centers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Reached through agreement of equal parties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303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Introduction to Regionalism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New York (1895)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Jacksonville City-County (1968)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Indianapolis City-County (1972)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Louisville City-County (2003)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608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Rationale for Study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Trending topic in local government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 new talking point in the regionalism discussion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018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Review of Literature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Regionalism and Cities: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Ed </a:t>
            </a:r>
            <a:r>
              <a:rPr lang="en-US" dirty="0" err="1" smtClean="0">
                <a:solidFill>
                  <a:schemeClr val="bg1"/>
                </a:solidFill>
              </a:rPr>
              <a:t>Glaeser</a:t>
            </a:r>
            <a:endParaRPr lang="en-US" dirty="0" smtClean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Richard Florida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David Rusk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Robert Putnam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Jane Jacobs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</a:rPr>
              <a:t>Elinor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Ostrom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578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Review of Literature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Fiscal Stress: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</a:rPr>
              <a:t>Kloha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Weissert</a:t>
            </a:r>
            <a:r>
              <a:rPr lang="en-US" dirty="0" smtClean="0">
                <a:solidFill>
                  <a:schemeClr val="bg1"/>
                </a:solidFill>
              </a:rPr>
              <a:t> and </a:t>
            </a:r>
            <a:r>
              <a:rPr lang="en-US" dirty="0" err="1" smtClean="0">
                <a:solidFill>
                  <a:schemeClr val="bg1"/>
                </a:solidFill>
              </a:rPr>
              <a:t>Kleine</a:t>
            </a:r>
            <a:endParaRPr lang="en-US" dirty="0" smtClean="0">
              <a:solidFill>
                <a:schemeClr val="bg1"/>
              </a:solidFill>
            </a:endParaRPr>
          </a:p>
          <a:p>
            <a:pPr lvl="1"/>
            <a:r>
              <a:rPr lang="en-US" dirty="0" err="1" smtClean="0">
                <a:solidFill>
                  <a:schemeClr val="bg1"/>
                </a:solidFill>
              </a:rPr>
              <a:t>Trussel</a:t>
            </a:r>
            <a:r>
              <a:rPr lang="en-US" dirty="0" smtClean="0">
                <a:solidFill>
                  <a:schemeClr val="bg1"/>
                </a:solidFill>
              </a:rPr>
              <a:t> &amp; Patrick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CBO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ACIR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704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019640"/>
              </p:ext>
            </p:extLst>
          </p:nvPr>
        </p:nvGraphicFramePr>
        <p:xfrm>
          <a:off x="76201" y="76199"/>
          <a:ext cx="8991599" cy="67097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6014"/>
                <a:gridCol w="2252428"/>
                <a:gridCol w="2540297"/>
                <a:gridCol w="2202860"/>
              </a:tblGrid>
              <a:tr h="5194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Study</a:t>
                      </a:r>
                      <a:endParaRPr lang="en-US" sz="14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0267" marR="502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Indicator</a:t>
                      </a:r>
                      <a:endParaRPr lang="en-US" sz="14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0267" marR="502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Measures</a:t>
                      </a:r>
                      <a:endParaRPr lang="en-US" sz="1400" b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0267" marR="502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Gotham Bold" pitchFamily="50" charset="0"/>
                          <a:cs typeface="Gotham Bold" pitchFamily="50" charset="0"/>
                        </a:rPr>
                        <a:t>Comparable measures used in this study</a:t>
                      </a:r>
                      <a:endParaRPr lang="en-US" sz="1400" b="0" dirty="0">
                        <a:effectLst/>
                        <a:latin typeface="Gotham Bold" pitchFamily="50" charset="0"/>
                        <a:ea typeface="Calibri"/>
                        <a:cs typeface="Gotham Bold" pitchFamily="50" charset="0"/>
                      </a:endParaRPr>
                    </a:p>
                  </a:txBody>
                  <a:tcPr marL="50267" marR="50267" marT="0" marB="0" anchor="b"/>
                </a:tc>
              </a:tr>
              <a:tr h="6323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ACIR (1985)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Continuous operations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Revenues – Expenditures over time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Change in Revenue, 2007-2011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Change in Expenses, 2007-2011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3571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Congressional Budget Office (1978)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Continuous operations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Revenues – Expenditures over time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Yearly Surplus (Deficit)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4319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Congressional Budget Office (1978)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Debt burden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Total Debt / Total revenues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Net General Bonded Debt per Capita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4103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Trussell &amp; Patrick (2009)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Use of Intergovernmental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IGR as portion of total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Omitted. Not comparable.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4103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Trussell &amp; Patrick (2009)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Revenue Growth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Current Revenue – Previous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Change in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5290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Trussell &amp; Patrick (2009)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Administrative Expenditures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(Total – Non-Admin Expend.) / Total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Employees per capita, Debt per capita, change in employees per capita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4103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Trussell &amp; Patrick (2009)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Debt Level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Debt to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Debt per capita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4103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Kloha, Weissert, &amp; Kleine (2005)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Population Growth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Year to year percentage change in Population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Change in Population – 2007 to 2011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3685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Kloha, Weissert, &amp; Kleine (2005)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Revenue Growth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Real Taxable Value Growth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Change in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3685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Kloha, Weissert, &amp; Kleine (2005)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Revenue Growth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Large Taxable Value Decrease (over 2 years)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Change in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3685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Kloha, Weissert, &amp; Kleine (2005)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Current Expenses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Expenditures / Taxable Value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Yearly Surplus (Deficit) /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3685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Kloha, Weissert, &amp; Kleine (2005)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General Fund Operating Deficit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(Revenue – Expenditure) / Total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Yearly Surplus (Deficit) /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4231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Kloha, Weissert, &amp; Kleine (2005)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General fund balance to revenues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General fund balance / Total Revenue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Fund Balance Per Capita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3484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Kloha, Weissert, &amp; Kleine (2005)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Fund deficits in current or previous year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(Revenue – Expenditure) / Total Revenue for t</a:t>
                      </a:r>
                      <a:r>
                        <a:rPr lang="en-US" sz="1000" baseline="-25000">
                          <a:effectLst/>
                        </a:rPr>
                        <a:t>0</a:t>
                      </a:r>
                      <a:r>
                        <a:rPr lang="en-US" sz="1000">
                          <a:effectLst/>
                        </a:rPr>
                        <a:t> and t</a:t>
                      </a:r>
                      <a:r>
                        <a:rPr lang="en-US" sz="1000" baseline="-25000">
                          <a:effectLst/>
                        </a:rPr>
                        <a:t>-1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Captured in time series, general fund only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  <a:tr h="3484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Kloha, Weissert, &amp; Kleine (2005)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Long Term Debt to Taxable Value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LT debt / taxable value</a:t>
                      </a:r>
                      <a:endParaRPr lang="en-US" sz="100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Net General Bonded Debt per Capita</a:t>
                      </a:r>
                      <a:endParaRPr lang="en-US" sz="1000" dirty="0">
                        <a:effectLst/>
                        <a:latin typeface="Myriad Pro"/>
                        <a:ea typeface="Calibri"/>
                        <a:cs typeface="Times New Roman"/>
                      </a:endParaRPr>
                    </a:p>
                  </a:txBody>
                  <a:tcPr marL="50267" marR="5026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536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conveyor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Gotham Black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2563</Words>
  <Application>Microsoft Office PowerPoint</Application>
  <PresentationFormat>On-screen Show (4:3)</PresentationFormat>
  <Paragraphs>1208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Arial</vt:lpstr>
      <vt:lpstr>Gotham Bold</vt:lpstr>
      <vt:lpstr>Gotham Book</vt:lpstr>
      <vt:lpstr>Californian FB</vt:lpstr>
      <vt:lpstr>Calibri</vt:lpstr>
      <vt:lpstr>Times New Roman</vt:lpstr>
      <vt:lpstr>Myriad Pro</vt:lpstr>
      <vt:lpstr>Gotham Medium</vt:lpstr>
      <vt:lpstr>Gotham Black</vt:lpstr>
      <vt:lpstr>Symbol</vt:lpstr>
      <vt:lpstr>Office Theme</vt:lpstr>
      <vt:lpstr>Were more regional center-cities better able to manage fiscal stress through the Great Recession? Evidence from 2007-2011.</vt:lpstr>
      <vt:lpstr>Outline</vt:lpstr>
      <vt:lpstr>Introduction to Regionalism</vt:lpstr>
      <vt:lpstr>Introduction to Regionalism</vt:lpstr>
      <vt:lpstr>Introduction to Regionalism</vt:lpstr>
      <vt:lpstr>Rationale for Study</vt:lpstr>
      <vt:lpstr>Review of Literature</vt:lpstr>
      <vt:lpstr>Review of Literature</vt:lpstr>
      <vt:lpstr>PowerPoint Presentation</vt:lpstr>
      <vt:lpstr>Notes on Data Sources</vt:lpstr>
      <vt:lpstr>Methodology</vt:lpstr>
      <vt:lpstr>Hypotheses for Approach 1</vt:lpstr>
      <vt:lpstr>Hypothesis 1</vt:lpstr>
      <vt:lpstr>PowerPoint Presentation</vt:lpstr>
      <vt:lpstr>PowerPoint Presentation</vt:lpstr>
      <vt:lpstr>Regression Results</vt:lpstr>
      <vt:lpstr>Combined Effect of Population and Regionalism</vt:lpstr>
      <vt:lpstr>Effect of Governments per Capita on Cuts to Service </vt:lpstr>
      <vt:lpstr>Hypothesis 2</vt:lpstr>
      <vt:lpstr>Debt per Capita Over Time</vt:lpstr>
      <vt:lpstr>Debt per Capita Over Time</vt:lpstr>
      <vt:lpstr>Hypothesis 2: Debt per Capita</vt:lpstr>
      <vt:lpstr>Regression Results</vt:lpstr>
      <vt:lpstr>Interpretation</vt:lpstr>
      <vt:lpstr>Hypothesis 3</vt:lpstr>
      <vt:lpstr>Average Deficit as Percent of Revenue</vt:lpstr>
      <vt:lpstr>Regression Results</vt:lpstr>
      <vt:lpstr>Approach 2: Composite Scores</vt:lpstr>
      <vt:lpstr>Fiscal Health Variables</vt:lpstr>
      <vt:lpstr>PowerPoint Presentation</vt:lpstr>
      <vt:lpstr>PowerPoint Presentation</vt:lpstr>
      <vt:lpstr>Regression Results</vt:lpstr>
      <vt:lpstr>Conclusions</vt:lpstr>
      <vt:lpstr>Possible Implications</vt:lpstr>
      <vt:lpstr>Opportunities for Further Research</vt:lpstr>
      <vt:lpstr>Discussion and Feedback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joe@manzella.us</dc:creator>
  <cp:lastModifiedBy>joe@manzella.us</cp:lastModifiedBy>
  <cp:revision>13</cp:revision>
  <dcterms:created xsi:type="dcterms:W3CDTF">2013-04-17T13:55:23Z</dcterms:created>
  <dcterms:modified xsi:type="dcterms:W3CDTF">2013-04-17T16:22:10Z</dcterms:modified>
</cp:coreProperties>
</file>